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7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66FF"/>
    <a:srgbClr val="66FFFF"/>
    <a:srgbClr val="FF99FF"/>
    <a:srgbClr val="CCE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00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9507C-4589-4C6E-AB59-A7C250B38CA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BC38C-21B1-4E97-8A1D-A0B810C61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9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6646D-D789-4BB2-8D95-6A8F9352030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E7C1D-088D-40B3-84A3-B7D52F9EB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59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0F08-3F1E-4EC9-B464-3024F9524646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F5C1-B995-4017-A7D4-C89F9C7668FB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8FBE-55B2-472E-B59D-19724E73F08B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BF82-033E-467E-83BA-CE717463B3B4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C56D-9EDE-48A0-92E9-312706B7AEF2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0099-2CC4-4867-8837-1875279EA76E}" type="datetime1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F46B-AEDB-48D7-82B9-60D373844C5C}" type="datetime1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D22A-B54F-4EED-8A46-A3FEACC28303}" type="datetime1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918E-1219-44A2-96D2-971E4818F93C}" type="datetime1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AB66-5573-4C92-9DFE-4C93DBEC0297}" type="datetime1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9C0E-A22C-4536-95C5-95A29DF8D4AD}" type="datetime1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6241FF-C924-414E-A59F-DF16E7A2ACF8}" type="datetime1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E2924D4-5705-477F-9D01-E36385D99C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xcc.sedl.org/te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bwilliams@esc17.net" TargetMode="External"/><Relationship Id="rId2" Type="http://schemas.openxmlformats.org/officeDocument/2006/relationships/hyperlink" Target="mailto:tduncan@esc17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8001000" cy="1676400"/>
          </a:xfr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New Teacher and Principal Evaluation Instruments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i="1" dirty="0" smtClean="0">
              <a:solidFill>
                <a:schemeClr val="tx1"/>
              </a:solidFill>
            </a:endParaRPr>
          </a:p>
          <a:p>
            <a:endParaRPr lang="en-US" sz="3600" b="1" i="1" dirty="0">
              <a:solidFill>
                <a:schemeClr val="tx1"/>
              </a:solidFill>
            </a:endParaRPr>
          </a:p>
          <a:p>
            <a:endParaRPr lang="en-US" sz="3600" b="1" i="1" dirty="0" smtClean="0">
              <a:solidFill>
                <a:schemeClr val="tx1"/>
              </a:solidFill>
            </a:endParaRPr>
          </a:p>
          <a:p>
            <a:endParaRPr lang="en-US" sz="3600" i="1" dirty="0"/>
          </a:p>
          <a:p>
            <a:r>
              <a:rPr lang="en-US" sz="3600" b="1" i="1" dirty="0" smtClean="0">
                <a:solidFill>
                  <a:schemeClr val="tx1"/>
                </a:solidFill>
              </a:rPr>
              <a:t>                  U  P  D  A  T  E</a:t>
            </a:r>
            <a:endParaRPr lang="en-US" sz="36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337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/>
              <a:t>Changes  Coming  To  ILD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A new version of ILD will be implemented in the summer of 2015.  Work has not yet began on this, so we do not know what it will look like.</a:t>
            </a:r>
          </a:p>
          <a:p>
            <a:endParaRPr lang="en-US" b="0" dirty="0"/>
          </a:p>
          <a:p>
            <a:r>
              <a:rPr lang="en-US" b="0" dirty="0" smtClean="0"/>
              <a:t>ILD trainers will have to be recertified in the new version.</a:t>
            </a:r>
          </a:p>
          <a:p>
            <a:endParaRPr lang="en-US" b="0" dirty="0"/>
          </a:p>
          <a:p>
            <a:r>
              <a:rPr lang="en-US" b="0" dirty="0" smtClean="0"/>
              <a:t>Those that are not ILD trainers will </a:t>
            </a:r>
            <a:r>
              <a:rPr lang="en-US" u="sng" dirty="0" smtClean="0"/>
              <a:t>not </a:t>
            </a:r>
            <a:r>
              <a:rPr lang="en-US" b="0" dirty="0" smtClean="0"/>
              <a:t>have to be recertified.</a:t>
            </a:r>
          </a:p>
          <a:p>
            <a:endParaRPr lang="en-US" b="0" dirty="0"/>
          </a:p>
          <a:p>
            <a:pPr algn="ctr"/>
            <a:r>
              <a:rPr lang="en-US" sz="4800" dirty="0" smtClean="0">
                <a:solidFill>
                  <a:srgbClr val="00B0F0"/>
                </a:solidFill>
              </a:rPr>
              <a:t>S T A Y    T U N E D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0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FFFF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Principal  Evaluation 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New Principal Standards have also been proposed.</a:t>
            </a:r>
          </a:p>
          <a:p>
            <a:pPr algn="ctr"/>
            <a:r>
              <a:rPr lang="en-US" u="sng" dirty="0" smtClean="0"/>
              <a:t>Standard 1</a:t>
            </a:r>
          </a:p>
          <a:p>
            <a:r>
              <a:rPr lang="en-US" b="0" i="1" dirty="0" smtClean="0"/>
              <a:t>Instructional Leadership:  The principal is responsible for ensuring every student receives high quality instruction.</a:t>
            </a:r>
          </a:p>
          <a:p>
            <a:endParaRPr lang="en-US" b="0" i="1" dirty="0"/>
          </a:p>
          <a:p>
            <a:pPr algn="ctr"/>
            <a:r>
              <a:rPr lang="en-US" u="sng" dirty="0" smtClean="0"/>
              <a:t>Standard 2</a:t>
            </a:r>
          </a:p>
          <a:p>
            <a:r>
              <a:rPr lang="en-US" b="0" i="1" dirty="0" smtClean="0"/>
              <a:t>Human Capital:  The principal is responsible for ensuring there are high quality teachers and staff in every classroom and throughout the school</a:t>
            </a:r>
            <a:r>
              <a:rPr lang="en-US" b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8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Principal Evaluation Standards, contd.</a:t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Standard 3</a:t>
            </a:r>
          </a:p>
          <a:p>
            <a:r>
              <a:rPr lang="en-US" b="0" i="1" dirty="0" smtClean="0"/>
              <a:t>Executive Leadership:  The principal demonstrates a relentless focus and personal responsibility for improving student outcomes.</a:t>
            </a:r>
          </a:p>
          <a:p>
            <a:endParaRPr lang="en-US" b="0" i="1" dirty="0"/>
          </a:p>
          <a:p>
            <a:pPr algn="ctr"/>
            <a:r>
              <a:rPr lang="en-US" dirty="0" smtClean="0"/>
              <a:t>Standard 4</a:t>
            </a:r>
          </a:p>
          <a:p>
            <a:r>
              <a:rPr lang="en-US" b="0" i="1" dirty="0" smtClean="0"/>
              <a:t>School Culture:  The principal is responsible for establishing and implementing a shared vision and culture of high expectations for all students.</a:t>
            </a:r>
          </a:p>
          <a:p>
            <a:endParaRPr lang="en-US" b="0" i="1" dirty="0"/>
          </a:p>
          <a:p>
            <a:pPr algn="ctr"/>
            <a:r>
              <a:rPr lang="en-US" dirty="0" smtClean="0"/>
              <a:t>Standard 5</a:t>
            </a:r>
          </a:p>
          <a:p>
            <a:r>
              <a:rPr lang="en-US" b="0" i="1" dirty="0" smtClean="0"/>
              <a:t>Strategic Operations:  The principal implements systems that align with the school’s vision and improve the quality of instruction.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5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Principal Evaluation Contd.,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This group also has a steering committee that has developed standards and is working on the evaluation instrument this month.  </a:t>
            </a:r>
          </a:p>
          <a:p>
            <a:endParaRPr lang="en-US" b="0" dirty="0"/>
          </a:p>
          <a:p>
            <a:r>
              <a:rPr lang="en-US" b="0" dirty="0" smtClean="0"/>
              <a:t>The timeline for the principal appraisal will be similar to the timeline for the teacher evaluation instrument.</a:t>
            </a:r>
          </a:p>
          <a:p>
            <a:endParaRPr lang="en-US" b="0" dirty="0"/>
          </a:p>
          <a:p>
            <a:endParaRPr lang="en-US" b="0" dirty="0" smtClean="0"/>
          </a:p>
          <a:p>
            <a:pPr algn="ctr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022600"/>
            <a:ext cx="15494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9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CC00"/>
          </a:solidFill>
        </p:spPr>
        <p:txBody>
          <a:bodyPr/>
          <a:lstStyle/>
          <a:p>
            <a:pPr algn="ctr"/>
            <a:r>
              <a:rPr lang="en-US" b="1" dirty="0" smtClean="0"/>
              <a:t>How Will I Stay Updated On All This 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is a website that is now available and will serve as a repository for frequent updates to both the teacher and principal evaluation process.</a:t>
            </a:r>
            <a:endParaRPr lang="en-US" dirty="0"/>
          </a:p>
          <a:p>
            <a:endParaRPr lang="en-US" dirty="0" smtClean="0"/>
          </a:p>
          <a:p>
            <a:pPr algn="ctr"/>
            <a:r>
              <a:rPr lang="en-US" sz="2400" dirty="0" smtClean="0">
                <a:hlinkClick r:id="rId2"/>
              </a:rPr>
              <a:t>http://txcc.sedl.org/tea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2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ESC  Contacts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 smtClean="0"/>
          </a:p>
          <a:p>
            <a:endParaRPr lang="en-US" b="0" dirty="0"/>
          </a:p>
          <a:p>
            <a:r>
              <a:rPr lang="en-US" b="0" dirty="0" smtClean="0"/>
              <a:t>Ty Duncan					Larry Williams</a:t>
            </a:r>
          </a:p>
          <a:p>
            <a:r>
              <a:rPr lang="en-US" b="0" dirty="0" smtClean="0"/>
              <a:t>281-5832					281-5808</a:t>
            </a:r>
          </a:p>
          <a:p>
            <a:r>
              <a:rPr lang="en-US" b="0" dirty="0" smtClean="0">
                <a:hlinkClick r:id="rId2"/>
              </a:rPr>
              <a:t>tduncan@esc17.net</a:t>
            </a:r>
            <a:r>
              <a:rPr lang="en-US" b="0" dirty="0" smtClean="0"/>
              <a:t>				</a:t>
            </a:r>
            <a:r>
              <a:rPr lang="en-US" b="0" dirty="0" smtClean="0">
                <a:hlinkClick r:id="rId3"/>
              </a:rPr>
              <a:t>lbwilliams@esc17.net</a:t>
            </a:r>
            <a:endParaRPr lang="en-US" b="0" dirty="0" smtClean="0"/>
          </a:p>
          <a:p>
            <a:endParaRPr lang="en-US" b="0" dirty="0"/>
          </a:p>
          <a:p>
            <a:pPr algn="ctr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254374"/>
            <a:ext cx="2590800" cy="173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4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i="1" u="sng" dirty="0" smtClean="0"/>
              <a:t>What will Make This System Different ????</a:t>
            </a:r>
            <a:endParaRPr lang="en-US" sz="24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Designed to encourage more frequent, timely, and formative feedback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Encourages multiple indicators of success, including measures of student learning.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Fosters open and collaborative campus cultures that focus on:</a:t>
            </a:r>
          </a:p>
          <a:p>
            <a:pPr marL="0" indent="0"/>
            <a:r>
              <a:rPr lang="en-US" b="0" dirty="0"/>
              <a:t>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1" dirty="0"/>
              <a:t>Instructional Growth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1" dirty="0"/>
              <a:t>Supportive and Contextual Feedback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1" dirty="0"/>
              <a:t>Development of individual and </a:t>
            </a:r>
            <a:r>
              <a:rPr lang="en-US" b="0" i="1" dirty="0" err="1"/>
              <a:t>schoolwide</a:t>
            </a:r>
            <a:r>
              <a:rPr lang="en-US" b="0" i="1" dirty="0"/>
              <a:t> practices that more effectively improve student learning</a:t>
            </a:r>
            <a:r>
              <a:rPr lang="en-US" b="0" dirty="0"/>
              <a:t>	 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530" y="685800"/>
            <a:ext cx="7520940" cy="3579849"/>
          </a:xfrm>
        </p:spPr>
        <p:txBody>
          <a:bodyPr/>
          <a:lstStyle/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Includes multiple measures of teacher effectiveness including in and out of classroom indicators, student learning growth, and teacher self reflection.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Provide teachers and administrators with access to online dashboards that tie evaluation results directly to professional learning offerings for teachers and administrators. 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 algn="ctr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971800"/>
            <a:ext cx="3657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1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         Where   Are   We   Now   ???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steering committee has developed new Teacher Standards that is comprised of 6 domains, each with substandards.</a:t>
            </a:r>
          </a:p>
          <a:p>
            <a:pPr marL="0" indent="0"/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These standards are aligned with the Commissioner’s priorities of student growth </a:t>
            </a:r>
          </a:p>
          <a:p>
            <a:pPr marL="0" indent="0"/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The standards were published for public comment in mid-December</a:t>
            </a:r>
          </a:p>
          <a:p>
            <a:pPr marL="0" indent="0"/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These will serve as the blueprint in developing the new teacher evaluation instrument. </a:t>
            </a:r>
          </a:p>
          <a:p>
            <a:pPr marL="0" indent="0"/>
            <a:endParaRPr lang="en-US" b="0" dirty="0" smtClean="0"/>
          </a:p>
          <a:p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u="sng" dirty="0" smtClean="0"/>
              <a:t>What Are The New Standards ????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Domain 1</a:t>
            </a:r>
          </a:p>
          <a:p>
            <a:r>
              <a:rPr lang="en-US" b="0" i="1" dirty="0" smtClean="0"/>
              <a:t>Instructional Planning and Delivery</a:t>
            </a:r>
          </a:p>
          <a:p>
            <a:r>
              <a:rPr lang="en-US" u="sng" dirty="0" smtClean="0"/>
              <a:t>Domain 2</a:t>
            </a:r>
          </a:p>
          <a:p>
            <a:r>
              <a:rPr lang="en-US" b="0" i="1" dirty="0" smtClean="0"/>
              <a:t>Knowledge of Students and Student Learning</a:t>
            </a:r>
          </a:p>
          <a:p>
            <a:r>
              <a:rPr lang="en-US" u="sng" dirty="0" smtClean="0"/>
              <a:t>Domain 3</a:t>
            </a:r>
          </a:p>
          <a:p>
            <a:r>
              <a:rPr lang="en-US" b="0" i="1" dirty="0" smtClean="0"/>
              <a:t>Content Knowledge and Expertise</a:t>
            </a:r>
          </a:p>
          <a:p>
            <a:r>
              <a:rPr lang="en-US" u="sng" dirty="0" smtClean="0"/>
              <a:t>Domain 4</a:t>
            </a:r>
          </a:p>
          <a:p>
            <a:r>
              <a:rPr lang="en-US" b="0" i="1" dirty="0" smtClean="0"/>
              <a:t>Learning Environment</a:t>
            </a:r>
          </a:p>
          <a:p>
            <a:r>
              <a:rPr lang="en-US" u="sng" dirty="0" smtClean="0"/>
              <a:t>Domain 5</a:t>
            </a:r>
          </a:p>
          <a:p>
            <a:r>
              <a:rPr lang="en-US" b="0" i="1" dirty="0" smtClean="0"/>
              <a:t>Data-Driven Practice</a:t>
            </a:r>
          </a:p>
          <a:p>
            <a:r>
              <a:rPr lang="en-US" u="sng" dirty="0" smtClean="0"/>
              <a:t>Domain 6</a:t>
            </a:r>
          </a:p>
          <a:p>
            <a:r>
              <a:rPr lang="en-US" b="0" i="1" dirty="0" smtClean="0"/>
              <a:t>Professional Practices and Responsibilities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What is the committee doing now ???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 smtClean="0"/>
          </a:p>
          <a:p>
            <a:r>
              <a:rPr lang="en-US" b="0" dirty="0" smtClean="0"/>
              <a:t>The steering  committee is now looking at 5 rubrics from several states, including the TAP rubric.</a:t>
            </a:r>
          </a:p>
          <a:p>
            <a:endParaRPr lang="en-US" b="0" dirty="0"/>
          </a:p>
          <a:p>
            <a:r>
              <a:rPr lang="en-US" b="0" dirty="0" smtClean="0"/>
              <a:t>They will create a rubric that works best for Texas and aligns with the standards that have already been created.</a:t>
            </a:r>
          </a:p>
          <a:p>
            <a:endParaRPr lang="en-US" b="0" dirty="0"/>
          </a:p>
          <a:p>
            <a:r>
              <a:rPr lang="en-US" b="0" dirty="0" smtClean="0"/>
              <a:t>The committee is also is considering a possible structure for the new teacher evaluation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523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Can We Expect For 2014-2015 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65 school districts from across the state have volunteered to participate in a pilot project with the new evaluation instrument in 2014-2015.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There are 7 districts in Region 17 that will be participating.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summer, each of the pilot districts will receive a two day training on the new instrument.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There will be three groups receiving training:</a:t>
            </a:r>
          </a:p>
          <a:p>
            <a:pPr marL="457200" lvl="3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742950" lvl="3" indent="-285750">
              <a:buFont typeface="Wingdings" panose="05000000000000000000" pitchFamily="2" charset="2"/>
              <a:buChar char="Ø"/>
            </a:pPr>
            <a:r>
              <a:rPr lang="en-US" dirty="0"/>
              <a:t>	</a:t>
            </a:r>
            <a:r>
              <a:rPr lang="en-US" dirty="0" smtClean="0"/>
              <a:t>Teachers</a:t>
            </a:r>
          </a:p>
          <a:p>
            <a:pPr marL="742950" lvl="3" indent="-28575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 Principals</a:t>
            </a:r>
          </a:p>
          <a:p>
            <a:pPr marL="742950" lvl="3" indent="-28575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 Central Office Personnel	</a:t>
            </a:r>
            <a:r>
              <a:rPr lang="en-US" b="0" dirty="0" smtClean="0"/>
              <a:t>        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6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Region 17 Districts Participating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1" dirty="0" smtClean="0"/>
              <a:t>The following districts in Region 17 will be participating in the pilot program</a:t>
            </a:r>
          </a:p>
          <a:p>
            <a:pPr marL="0" indent="0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Abernathy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Cotton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Crosbyton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Denver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Levelland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Lorenzo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Shallowater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6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Statewide  Rollout  in  2015-2016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The new evaluation instrument will be implemented statewide in 2015-2016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Beginning in the spring of 2015, ESC staff will lead and co-lead a 2 day appraiser training with districts.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Teacher training on the new instrument will also need to be arranged.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  <a:p>
            <a:pPr marL="0" indent="0" algn="ctr"/>
            <a:r>
              <a:rPr lang="en-US" b="0" dirty="0" smtClean="0"/>
              <a:t>	</a:t>
            </a:r>
            <a:r>
              <a:rPr lang="en-US" sz="2800" i="1" u="sng" dirty="0" smtClean="0"/>
              <a:t>Will  ILD  Still Be Required Prior To Appraiser Training ?</a:t>
            </a:r>
          </a:p>
          <a:p>
            <a:pPr marL="0" indent="0" algn="ctr"/>
            <a:endParaRPr lang="en-US" i="1" u="sng" dirty="0" smtClean="0"/>
          </a:p>
          <a:p>
            <a:pPr marL="0" indent="0"/>
            <a:r>
              <a:rPr lang="en-US" b="0" dirty="0" smtClean="0"/>
              <a:t>At this point, TEA has not yet decided whether ILD will be a prerequisite prior to taking the appraiser training. </a:t>
            </a:r>
          </a:p>
          <a:p>
            <a:pPr marL="0" indent="0"/>
            <a:endParaRPr lang="en-US" b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24D4-5705-477F-9D01-E36385D99C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0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713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 New Teacher and Principal Evaluation Instruments </vt:lpstr>
      <vt:lpstr>What will Make This System Different ????</vt:lpstr>
      <vt:lpstr> </vt:lpstr>
      <vt:lpstr>         Where   Are   We   Now   ???</vt:lpstr>
      <vt:lpstr>What Are The New Standards ????</vt:lpstr>
      <vt:lpstr>What is the committee doing now ???</vt:lpstr>
      <vt:lpstr>What Can We Expect For 2014-2015 ? </vt:lpstr>
      <vt:lpstr>Region 17 Districts Participating </vt:lpstr>
      <vt:lpstr>Statewide  Rollout  in  2015-2016</vt:lpstr>
      <vt:lpstr>Changes  Coming  To  ILD</vt:lpstr>
      <vt:lpstr>Principal  Evaluation  Standards</vt:lpstr>
      <vt:lpstr>Principal Evaluation Standards, contd. </vt:lpstr>
      <vt:lpstr>Principal Evaluation Contd., </vt:lpstr>
      <vt:lpstr>How Will I Stay Updated On All This  ?</vt:lpstr>
      <vt:lpstr>ESC  Contacts </vt:lpstr>
    </vt:vector>
  </TitlesOfParts>
  <Company>Region 17 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Teacher and Principal Evaluation Instrument Update</dc:title>
  <dc:creator>Larry Williams</dc:creator>
  <cp:lastModifiedBy>Ty Duncan</cp:lastModifiedBy>
  <cp:revision>43</cp:revision>
  <dcterms:created xsi:type="dcterms:W3CDTF">2014-01-30T16:40:59Z</dcterms:created>
  <dcterms:modified xsi:type="dcterms:W3CDTF">2014-01-30T20:44:42Z</dcterms:modified>
</cp:coreProperties>
</file>